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29" r:id="rId5"/>
    <p:sldMasterId id="2147483866" r:id="rId6"/>
    <p:sldMasterId id="2147483960" r:id="rId7"/>
    <p:sldMasterId id="2147484257" r:id="rId8"/>
  </p:sldMasterIdLst>
  <p:notesMasterIdLst>
    <p:notesMasterId r:id="rId55"/>
  </p:notesMasterIdLst>
  <p:handoutMasterIdLst>
    <p:handoutMasterId r:id="rId56"/>
  </p:handoutMasterIdLst>
  <p:sldIdLst>
    <p:sldId id="327" r:id="rId9"/>
    <p:sldId id="330" r:id="rId10"/>
    <p:sldId id="331" r:id="rId11"/>
    <p:sldId id="332" r:id="rId12"/>
    <p:sldId id="298" r:id="rId13"/>
    <p:sldId id="262" r:id="rId14"/>
    <p:sldId id="263" r:id="rId15"/>
    <p:sldId id="299" r:id="rId16"/>
    <p:sldId id="302" r:id="rId17"/>
    <p:sldId id="264" r:id="rId18"/>
    <p:sldId id="266" r:id="rId19"/>
    <p:sldId id="265" r:id="rId20"/>
    <p:sldId id="276" r:id="rId21"/>
    <p:sldId id="303" r:id="rId22"/>
    <p:sldId id="293" r:id="rId23"/>
    <p:sldId id="277" r:id="rId24"/>
    <p:sldId id="284" r:id="rId25"/>
    <p:sldId id="269" r:id="rId26"/>
    <p:sldId id="304" r:id="rId27"/>
    <p:sldId id="305" r:id="rId28"/>
    <p:sldId id="307" r:id="rId29"/>
    <p:sldId id="306" r:id="rId30"/>
    <p:sldId id="333" r:id="rId31"/>
    <p:sldId id="334" r:id="rId32"/>
    <p:sldId id="309" r:id="rId33"/>
    <p:sldId id="310" r:id="rId34"/>
    <p:sldId id="311" r:id="rId35"/>
    <p:sldId id="312" r:id="rId36"/>
    <p:sldId id="314" r:id="rId37"/>
    <p:sldId id="335" r:id="rId38"/>
    <p:sldId id="315" r:id="rId39"/>
    <p:sldId id="316" r:id="rId40"/>
    <p:sldId id="336"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0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87145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1621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6900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15327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57641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3188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498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89513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9867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23068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1669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99554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1891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9683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12942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3153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3383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06598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72133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62029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86139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47545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82616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48397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625680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8421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Tree>
    <p:extLst>
      <p:ext uri="{BB962C8B-B14F-4D97-AF65-F5344CB8AC3E}">
        <p14:creationId xmlns:p14="http://schemas.microsoft.com/office/powerpoint/2010/main" val="3260550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01539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3690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757103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9044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994873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859751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8740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657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536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718444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7418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25746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972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680900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06465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30254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90039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61352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190C97C-0095-2443-AC12-FA4CBA4ACD4D}"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4349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85268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37951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0786BE5-D2A3-4BF0-8B30-D7403E61B3DC}" type="datetimeFigureOut">
              <a:rPr lang="en-US" smtClean="0"/>
              <a:t>9/27/2023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18980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96310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554606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98716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46036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923F103-BC34-4FE4-A40E-EDDEECFDA5D0}" type="datetimeFigureOut">
              <a:rPr lang="en-US" smtClean="0"/>
              <a:pPr/>
              <a:t>9/27/2023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r>
              <a:rPr lang="en-US"/>
              <a:t>
              </a:t>
            </a:r>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780013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986568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5E4E5C39-FE1E-4048-9E78-68F07A4195FB}" type="datetimeFigureOut">
              <a:rPr lang="en-US" smtClean="0"/>
              <a:t>9/21/2023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532921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279943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471645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35587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60581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A190C97C-0095-2443-AC12-FA4CBA4ACD4D}" type="slidenum">
              <a:rPr lang="en-US" smtClean="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9026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E4E5C39-FE1E-4048-9E78-68F07A4195FB}" type="datetimeFigureOut">
              <a:rPr lang="en-US" smtClean="0"/>
              <a:t>9/21/2023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A190C97C-0095-2443-AC12-FA4CBA4ACD4D}"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05838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63273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392969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3424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4626643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38183480"/>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6350007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4123" r:id="rId18"/>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9/27/2023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31700694"/>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cd-DS/IBMDS_CapFinal/blob/main/DataWrangling_cap3.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cd-DS/IBMDS_CapFinal/blob/main/EDA_DataVisualization_cap5.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cd-DS/IBMDS_CapFinal/blob/main/EDA_SQL_cap4.ipynb"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cd-DS/IBMDS_CapFinal/blob/main/PlotlyApp_cap7.py"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cd-DS/IBMDS_CapFinal/blob/main/MLPrediction_cap8.ipynb" TargetMode="External"/><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cd-DS/IBMDS_CapFinal/blob/main/DataCollection_cap1.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cd-DS/IBMDS_CapFinal/blob/main/WebScraping_cap2.ipynb" TargetMode="External"/><Relationship Id="rId2" Type="http://schemas.openxmlformats.org/officeDocument/2006/relationships/image" Target="../media/image6.png"/><Relationship Id="rId1" Type="http://schemas.openxmlformats.org/officeDocument/2006/relationships/slideLayout" Target="../slideLayouts/slideLayout3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00631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Davenport</a:t>
            </a:r>
          </a:p>
          <a:p>
            <a:r>
              <a:rPr lang="en-US" dirty="0">
                <a:solidFill>
                  <a:schemeClr val="bg2"/>
                </a:solidFill>
                <a:latin typeface="Abadi"/>
                <a:ea typeface="SF Pro" pitchFamily="2" charset="0"/>
                <a:cs typeface="SF Pro" pitchFamily="2" charset="0"/>
              </a:rPr>
              <a:t>09/27/23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1" y="1162878"/>
            <a:ext cx="5671386" cy="5063297"/>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First, performed exploratory data analysis and determined the training labels.</a:t>
            </a:r>
          </a:p>
          <a:p>
            <a:r>
              <a:rPr lang="en-US" sz="2200" dirty="0">
                <a:solidFill>
                  <a:schemeClr val="accent3">
                    <a:lumMod val="25000"/>
                  </a:schemeClr>
                </a:solidFill>
                <a:latin typeface="Abadi" panose="020B0604020104020204" pitchFamily="34" charset="0"/>
              </a:rPr>
              <a:t>Second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Then created landing outcome from outcome column and exported the results.</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https://github.com/jcd-DS/IBMDS_CapFinal/blob/main/DataWrangling_cap3.ipynb</a:t>
            </a:r>
            <a:r>
              <a:rPr lang="en-US" sz="2200" dirty="0">
                <a:solidFill>
                  <a:schemeClr val="accent3">
                    <a:lumMod val="25000"/>
                  </a:schemeClr>
                </a:solidFill>
                <a:latin typeface="Abadi" panose="020B0604020104020204" pitchFamily="34" charset="0"/>
              </a:rPr>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301" y="1501214"/>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https://github.com/jcd-DS/IBMDS_CapFinal/blob/main/EDA_DataVisualization_cap5.ipynb</a:t>
            </a:r>
            <a:r>
              <a:rPr lang="en-US" sz="2200" dirty="0">
                <a:solidFill>
                  <a:srgbClr val="1C7DDB"/>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1569" y="1304924"/>
            <a:ext cx="9999831" cy="476091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Notebook link: </a:t>
            </a:r>
            <a:r>
              <a:rPr lang="en-US" sz="2200" dirty="0">
                <a:solidFill>
                  <a:srgbClr val="1C7DDB"/>
                </a:solidFill>
                <a:latin typeface="Abadi"/>
                <a:hlinkClick r:id="rId3"/>
              </a:rPr>
              <a:t>https://github.com/jcd-DS/IBMDS_CapFinal/blob/main/EDA_SQL_cap4.ipynb</a:t>
            </a:r>
            <a:r>
              <a:rPr lang="en-US" sz="2200" dirty="0">
                <a:solidFill>
                  <a:srgbClr val="1C7DDB"/>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696416"/>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created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scatter graph showing the relationship between Outcome and Payload Mass (kg) for the different booster versions.</a:t>
            </a:r>
          </a:p>
          <a:p>
            <a:pPr>
              <a:lnSpc>
                <a:spcPct val="100000"/>
              </a:lnSpc>
              <a:spcBef>
                <a:spcPts val="1400"/>
              </a:spcBef>
            </a:pPr>
            <a:r>
              <a:rPr lang="en-US" sz="2200" dirty="0">
                <a:solidFill>
                  <a:schemeClr val="accent3">
                    <a:lumMod val="25000"/>
                  </a:schemeClr>
                </a:solidFill>
                <a:latin typeface="Abadi"/>
              </a:rPr>
              <a:t>Notebook link: </a:t>
            </a:r>
            <a:r>
              <a:rPr lang="en-US" sz="2200" dirty="0">
                <a:solidFill>
                  <a:srgbClr val="1C7DDB"/>
                </a:solidFill>
                <a:latin typeface="Abadi" panose="020B0604020104020204" pitchFamily="34" charset="0"/>
                <a:hlinkClick r:id="rId3"/>
              </a:rPr>
              <a:t>https://github.com/jcd-DS/IBMDS_CapFinal/blob/main/PlotlyApp_cap7.py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731202"/>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spcBef>
                <a:spcPts val="1400"/>
              </a:spcBef>
            </a:pPr>
            <a:r>
              <a:rPr lang="en-US" sz="2200">
                <a:solidFill>
                  <a:schemeClr val="accent3">
                    <a:lumMod val="25000"/>
                  </a:schemeClr>
                </a:solidFill>
                <a:latin typeface="Abadi" panose="020B0604020104020204" pitchFamily="34" charset="0"/>
              </a:rPr>
              <a:t>Notebook link: </a:t>
            </a:r>
            <a:r>
              <a:rPr lang="en-US" sz="2200">
                <a:solidFill>
                  <a:schemeClr val="accent3">
                    <a:lumMod val="25000"/>
                  </a:schemeClr>
                </a:solidFill>
                <a:latin typeface="Abadi"/>
                <a:hlinkClick r:id="rId3"/>
              </a:rPr>
              <a:t>https://github.com/jcd-DS/IBMDS_CapFinal/blob/main/MLPrediction_cap8.ipynb</a:t>
            </a:r>
            <a:r>
              <a:rPr lang="en-US" sz="2200">
                <a:solidFill>
                  <a:schemeClr val="accent3">
                    <a:lumMod val="25000"/>
                  </a:schemeClr>
                </a:solidFill>
                <a:latin typeface="Abadi"/>
              </a:rPr>
              <a:t> </a:t>
            </a:r>
            <a:endParaRPr lang="en-US" sz="220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429000"/>
            <a:ext cx="9252346" cy="24574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7197"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7139" y="1723408"/>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4887"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7382"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770011" y="1598183"/>
            <a:ext cx="10125629" cy="29353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3747"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4756933"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807"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270027" y="2251587"/>
            <a:ext cx="6019331" cy="258266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4643" y="1766826"/>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763"/>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3494"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78425" y="169663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1135878"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2148" y="2193925"/>
            <a:ext cx="3427413" cy="3908425"/>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determined the booster that have carried the maximum payload using a subquery in the </a:t>
            </a:r>
            <a:r>
              <a:rPr lang="en-US" sz="1800" b="1" dirty="0">
                <a:latin typeface="Abadi" panose="020B0604020104020204" pitchFamily="34" charset="0"/>
              </a:rPr>
              <a:t>WHERE</a:t>
            </a:r>
            <a:r>
              <a:rPr lang="en-US" sz="1800" dirty="0">
                <a:latin typeface="Abadi" panose="020B0604020104020204" pitchFamily="34" charset="0"/>
              </a:rPr>
              <a:t> clause and the </a:t>
            </a:r>
            <a:r>
              <a:rPr lang="en-US" sz="1800" b="1" dirty="0">
                <a:latin typeface="Abadi" panose="020B0604020104020204" pitchFamily="34" charset="0"/>
              </a:rPr>
              <a:t>MAX() </a:t>
            </a:r>
            <a:r>
              <a:rPr lang="en-US" sz="18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151733" y="726978"/>
            <a:ext cx="6448865" cy="51913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267"/>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various clauses such as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3190" y="1589360"/>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a:t>
            </a:r>
            <a:r>
              <a:rPr lang="en-US" sz="2000" b="1" dirty="0">
                <a:latin typeface="Abadi" panose="020B0604020104020204" pitchFamily="34" charset="0"/>
              </a:rPr>
              <a:t>ORDER BY </a:t>
            </a:r>
            <a:r>
              <a:rPr lang="en-US" sz="2000" dirty="0">
                <a:latin typeface="Abadi" panose="020B0604020104020204" pitchFamily="34" charset="0"/>
              </a:rPr>
              <a:t>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598561" y="1447248"/>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90750" y="1208881"/>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1713672"/>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522926" y="587375"/>
            <a:ext cx="4469471"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was found to have the highest classification accuracy of all models.</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62040" y="1807654"/>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classes. The primary problem are the false positives- unsuccessful landings marked as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5068386" cy="36662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437879"/>
            <a:ext cx="10515600" cy="45196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higher the success rate at a launch site.</a:t>
            </a:r>
          </a:p>
          <a:p>
            <a:pPr>
              <a:lnSpc>
                <a:spcPct val="100000"/>
              </a:lnSpc>
              <a:spcBef>
                <a:spcPts val="1400"/>
              </a:spcBef>
            </a:pPr>
            <a:r>
              <a:rPr lang="en-US" sz="2200" dirty="0">
                <a:latin typeface="Abadi" panose="020B0604020104020204" pitchFamily="34" charset="0"/>
              </a:rPr>
              <a:t>Launch success rate began increasing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highest success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Of all the launch sites, KSC LC-39A had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with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8977" y="1800225"/>
            <a:ext cx="486127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https://github.com/jcd-DS/IBMDS_CapFinal/blob/main/DataCollection_cap1.ipynb</a:t>
            </a:r>
            <a:r>
              <a:rPr lang="en-US" sz="2200" dirty="0">
                <a:solidFill>
                  <a:srgbClr val="1C7DDB"/>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713" y="1476375"/>
            <a:ext cx="4890052"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rgbClr val="1C7DDB"/>
                </a:solidFill>
                <a:latin typeface="Abadi" panose="020B0604020104020204" pitchFamily="34" charset="0"/>
                <a:hlinkClick r:id="rId3"/>
              </a:rPr>
              <a:t>https://github.com/jcd-DS/IBMDS_CapFinal/blob/main/WebScraping_cap2.ipynb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69567"/>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10203</TotalTime>
  <Words>1753</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46</vt:i4>
      </vt:variant>
    </vt:vector>
  </HeadingPairs>
  <TitlesOfParts>
    <vt:vector size="62" baseType="lpstr">
      <vt:lpstr>Abadi</vt:lpstr>
      <vt:lpstr>Arial</vt:lpstr>
      <vt:lpstr>Calibri</vt:lpstr>
      <vt:lpstr>Calibri Light</vt:lpstr>
      <vt:lpstr>Century Gothic</vt:lpstr>
      <vt:lpstr>Corbel</vt:lpstr>
      <vt:lpstr>Garamond</vt:lpstr>
      <vt:lpstr>IBM Plex Mono SemiBold</vt:lpstr>
      <vt:lpstr>IBM Plex Mono Text</vt:lpstr>
      <vt:lpstr>Trebuchet MS</vt:lpstr>
      <vt:lpstr>Wingdings 3</vt:lpstr>
      <vt:lpstr>Custom Design</vt:lpstr>
      <vt:lpstr>Parallax</vt:lpstr>
      <vt:lpstr>Facet</vt:lpstr>
      <vt:lpstr>Wisp</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Davenport, Cole</cp:lastModifiedBy>
  <cp:revision>201</cp:revision>
  <dcterms:created xsi:type="dcterms:W3CDTF">2021-04-29T18:58:34Z</dcterms:created>
  <dcterms:modified xsi:type="dcterms:W3CDTF">2023-09-27T21:56:32Z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